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7" r:id="rId2"/>
    <p:sldId id="263" r:id="rId3"/>
    <p:sldId id="285" r:id="rId4"/>
    <p:sldId id="289" r:id="rId5"/>
    <p:sldId id="270" r:id="rId6"/>
    <p:sldId id="260" r:id="rId7"/>
    <p:sldId id="290" r:id="rId8"/>
    <p:sldId id="262" r:id="rId9"/>
    <p:sldId id="288" r:id="rId10"/>
    <p:sldId id="279" r:id="rId11"/>
    <p:sldId id="281" r:id="rId12"/>
    <p:sldId id="28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10A5A"/>
    <a:srgbClr val="130769"/>
    <a:srgbClr val="CB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8214" autoAdjust="0"/>
  </p:normalViewPr>
  <p:slideViewPr>
    <p:cSldViewPr snapToGrid="0" snapToObjects="1">
      <p:cViewPr varScale="1">
        <p:scale>
          <a:sx n="73" d="100"/>
          <a:sy n="73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Sheet1!$A$1:$A$3</c:f>
              <c:strCache>
                <c:ptCount val="3"/>
                <c:pt idx="0">
                  <c:v>Recycled</c:v>
                </c:pt>
                <c:pt idx="1">
                  <c:v>Incinerated</c:v>
                </c:pt>
                <c:pt idx="2">
                  <c:v>Earth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9.0</c:v>
                </c:pt>
                <c:pt idx="1">
                  <c:v>12.0</c:v>
                </c:pt>
                <c:pt idx="2">
                  <c:v>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B374-4036-0E42-9797-EA21B3A290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BA14-88D6-9F49-827B-2DAD0F574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Andy and Pat,  Ladies and Gentlemen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overall goal of Article 23 is to promote the use of reusable shopping bags in the Town of Sharon, and also to spread awareness of our global plastic waste crisis.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9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ALSO:   Plastic bags are literally deadly to animals.</a:t>
            </a:r>
            <a:r>
              <a:rPr lang="en-US" sz="1400" baseline="0" dirty="0" smtClean="0"/>
              <a:t>    READ  a brutal death by </a:t>
            </a:r>
          </a:p>
          <a:p>
            <a:r>
              <a:rPr lang="en-US" sz="1400" baseline="0" dirty="0" smtClean="0"/>
              <a:t>It’s been estimated that ALL </a:t>
            </a:r>
            <a:r>
              <a:rPr lang="en-US" sz="1400" baseline="0" dirty="0"/>
              <a:t>of the worlds sea birds have plastic in their </a:t>
            </a:r>
            <a:r>
              <a:rPr lang="en-US" sz="1400" baseline="0" dirty="0" smtClean="0"/>
              <a:t>digestive tracts.</a:t>
            </a: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F059-750B-B24D-A859-8533CBEF3A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there’s </a:t>
            </a:r>
            <a:r>
              <a:rPr lang="en-US" baseline="0" dirty="0" smtClean="0"/>
              <a:t>the numbers.  READ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 plastic</a:t>
            </a:r>
            <a:r>
              <a:rPr lang="en-US" baseline="0" dirty="0" smtClean="0"/>
              <a:t> bags can’t be recycled curbside, buy many are put there by mistake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Decrease operating efficiency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risk to workers who must clear the tangled bags from the machinery with utility knives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for all these reasons, I urge you</a:t>
            </a:r>
            <a:r>
              <a:rPr lang="en-US" baseline="0" dirty="0" smtClean="0"/>
              <a:t>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Specifically it stipulates that</a:t>
            </a:r>
            <a:r>
              <a:rPr lang="mr-IN" baseline="0" dirty="0" smtClean="0"/>
              <a:t>…</a:t>
            </a:r>
            <a:r>
              <a:rPr lang="en-US" baseline="0" dirty="0" smtClean="0"/>
              <a:t>.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, if you forget</a:t>
            </a:r>
            <a:r>
              <a:rPr lang="en-US" sz="1200" baseline="0" dirty="0" smtClean="0">
                <a:solidFill>
                  <a:schemeClr val="dk1"/>
                </a:solidFill>
              </a:rPr>
              <a:t> your reusable bag</a:t>
            </a:r>
            <a:r>
              <a:rPr lang="mr-IN" sz="1200" baseline="0" dirty="0" smtClean="0">
                <a:solidFill>
                  <a:schemeClr val="dk1"/>
                </a:solidFill>
              </a:rPr>
              <a:t>…</a:t>
            </a:r>
            <a:r>
              <a:rPr lang="en-US" sz="1200" baseline="0" dirty="0" smtClean="0">
                <a:solidFill>
                  <a:schemeClr val="dk1"/>
                </a:solidFill>
              </a:rPr>
              <a:t>.</a:t>
            </a:r>
            <a:r>
              <a:rPr lang="en-US" sz="1200" dirty="0" smtClean="0">
                <a:solidFill>
                  <a:schemeClr val="dk1"/>
                </a:solidFill>
              </a:rPr>
              <a:t>Paper bags will still be available</a:t>
            </a:r>
            <a:r>
              <a:rPr lang="en-US" sz="1200" baseline="0" dirty="0" smtClean="0">
                <a:solidFill>
                  <a:schemeClr val="dk1"/>
                </a:solidFill>
              </a:rPr>
              <a:t> a</a:t>
            </a:r>
            <a:r>
              <a:rPr lang="en-US" sz="1200" dirty="0" smtClean="0">
                <a:solidFill>
                  <a:schemeClr val="dk1"/>
                </a:solidFill>
              </a:rPr>
              <a:t>t checkout </a:t>
            </a:r>
            <a:r>
              <a:rPr lang="mr-IN" sz="1200" dirty="0" smtClean="0">
                <a:solidFill>
                  <a:schemeClr val="dk1"/>
                </a:solidFill>
              </a:rPr>
              <a:t>–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Not best option because even </a:t>
            </a:r>
            <a:r>
              <a:rPr lang="en" sz="1200" dirty="0" smtClean="0">
                <a:solidFill>
                  <a:schemeClr val="dk1"/>
                </a:solidFill>
              </a:rPr>
              <a:t>paper bags made from recycled </a:t>
            </a:r>
            <a:r>
              <a:rPr lang="en-US" sz="1200" dirty="0" smtClean="0">
                <a:solidFill>
                  <a:schemeClr val="dk1"/>
                </a:solidFill>
              </a:rPr>
              <a:t>paper </a:t>
            </a:r>
            <a:r>
              <a:rPr lang="en" sz="1200" dirty="0" smtClean="0">
                <a:solidFill>
                  <a:schemeClr val="dk1"/>
                </a:solidFill>
              </a:rPr>
              <a:t>have </a:t>
            </a:r>
            <a:r>
              <a:rPr lang="en-US" sz="1200" dirty="0" smtClean="0">
                <a:solidFill>
                  <a:schemeClr val="dk1"/>
                </a:solidFill>
              </a:rPr>
              <a:t>e</a:t>
            </a:r>
            <a:r>
              <a:rPr lang="en" sz="1200" dirty="0" smtClean="0">
                <a:solidFill>
                  <a:schemeClr val="dk1"/>
                </a:solidFill>
              </a:rPr>
              <a:t>nvironmental </a:t>
            </a:r>
            <a:r>
              <a:rPr lang="en-US" sz="1200" dirty="0" smtClean="0">
                <a:solidFill>
                  <a:schemeClr val="dk1"/>
                </a:solidFill>
              </a:rPr>
              <a:t>impacts</a:t>
            </a:r>
            <a:r>
              <a:rPr lang="en-US" sz="1200" baseline="0" dirty="0" smtClean="0">
                <a:solidFill>
                  <a:schemeClr val="dk1"/>
                </a:solidFill>
              </a:rPr>
              <a:t> from their </a:t>
            </a:r>
            <a:r>
              <a:rPr lang="en" sz="1200" dirty="0" smtClean="0">
                <a:solidFill>
                  <a:schemeClr val="dk1"/>
                </a:solidFill>
              </a:rPr>
              <a:t> produc</a:t>
            </a:r>
            <a:r>
              <a:rPr lang="en-US" sz="1200" dirty="0" err="1" smtClean="0">
                <a:solidFill>
                  <a:schemeClr val="dk1"/>
                </a:solidFill>
              </a:rPr>
              <a:t>tion</a:t>
            </a:r>
            <a:r>
              <a:rPr lang="en" sz="1200" dirty="0" smtClean="0">
                <a:solidFill>
                  <a:schemeClr val="dk1"/>
                </a:solidFill>
              </a:rPr>
              <a:t>, ship</a:t>
            </a:r>
            <a:r>
              <a:rPr lang="en-US" sz="1200" dirty="0" smtClean="0">
                <a:solidFill>
                  <a:schemeClr val="dk1"/>
                </a:solidFill>
              </a:rPr>
              <a:t>ping</a:t>
            </a:r>
            <a:r>
              <a:rPr lang="en" sz="1200" dirty="0" smtClean="0">
                <a:solidFill>
                  <a:schemeClr val="dk1"/>
                </a:solidFill>
              </a:rPr>
              <a:t> and recycl</a:t>
            </a:r>
            <a:r>
              <a:rPr lang="en-US" sz="1200" dirty="0" err="1" smtClean="0">
                <a:solidFill>
                  <a:schemeClr val="dk1"/>
                </a:solidFill>
              </a:rPr>
              <a:t>ing</a:t>
            </a:r>
            <a:r>
              <a:rPr lang="en-US" sz="1200" dirty="0" smtClean="0">
                <a:solidFill>
                  <a:schemeClr val="dk1"/>
                </a:solidFill>
              </a:rPr>
              <a:t>.  </a:t>
            </a:r>
            <a:endParaRPr lang="en" sz="1200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Within the grocery store you will be able to get  plastic bags for meat, produce and bulk food. </a:t>
            </a:r>
            <a:r>
              <a:rPr lang="en-US" sz="1200" baseline="0" dirty="0" smtClean="0">
                <a:solidFill>
                  <a:schemeClr val="dk1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" sz="1200" dirty="0" smtClean="0">
                <a:solidFill>
                  <a:schemeClr val="dk1"/>
                </a:solidFill>
              </a:rPr>
              <a:t>Dry cleaning</a:t>
            </a:r>
            <a:r>
              <a:rPr lang="en-US" sz="1200" baseline="0" dirty="0" smtClean="0">
                <a:solidFill>
                  <a:schemeClr val="dk1"/>
                </a:solidFill>
              </a:rPr>
              <a:t> and </a:t>
            </a:r>
            <a:r>
              <a:rPr lang="en" sz="1200" dirty="0" smtClean="0">
                <a:solidFill>
                  <a:schemeClr val="dk1"/>
                </a:solidFill>
              </a:rPr>
              <a:t> Newspaper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" sz="1200" dirty="0" smtClean="0">
                <a:solidFill>
                  <a:schemeClr val="dk1"/>
                </a:solidFill>
              </a:rPr>
              <a:t>bags</a:t>
            </a:r>
            <a:r>
              <a:rPr lang="en-US" sz="1200" dirty="0" smtClean="0">
                <a:solidFill>
                  <a:schemeClr val="dk1"/>
                </a:solidFill>
              </a:rPr>
              <a:t> will still be available</a:t>
            </a:r>
            <a:endParaRPr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problem with plastic is that</a:t>
            </a:r>
            <a:r>
              <a:rPr lang="en-US" baseline="0" dirty="0" smtClean="0"/>
              <a:t> It does not biodegrade, </a:t>
            </a:r>
          </a:p>
          <a:p>
            <a:r>
              <a:rPr lang="en-US" baseline="0" dirty="0" smtClean="0"/>
              <a:t>with no microorganisms to break it down it lasts centuries, essentially forever and accumulates in landfills and the natural environment.</a:t>
            </a:r>
          </a:p>
          <a:p>
            <a:endParaRPr lang="en-US" baseline="0" dirty="0" smtClean="0"/>
          </a:p>
          <a:p>
            <a:r>
              <a:rPr lang="en-US" dirty="0" smtClean="0"/>
              <a:t>This is plastic</a:t>
            </a:r>
            <a:r>
              <a:rPr lang="en-US" baseline="0" dirty="0" smtClean="0"/>
              <a:t> floating in the GPGP as seen from below.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garbage patch is the size of Texas, and 1 of 5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also the invisible problem of plastic pollution.</a:t>
            </a:r>
          </a:p>
          <a:p>
            <a:r>
              <a:rPr lang="en-US" dirty="0" smtClean="0"/>
              <a:t>Although  plastic isn’t </a:t>
            </a:r>
            <a:r>
              <a:rPr lang="en-US" dirty="0" err="1" smtClean="0"/>
              <a:t>biodegradeable</a:t>
            </a:r>
            <a:r>
              <a:rPr lang="en-US" baseline="0" dirty="0" smtClean="0"/>
              <a:t> sunlight does break it down into small pieces “MPs”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plastic pieces bind hydrophobic toxins like DDT, PCBs and heavy metals  and these</a:t>
            </a:r>
            <a:r>
              <a:rPr lang="en-US" dirty="0" smtClean="0"/>
              <a:t> last</a:t>
            </a:r>
            <a:r>
              <a:rPr lang="en-US" baseline="0" dirty="0" smtClean="0"/>
              <a:t> forever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Microplastics</a:t>
            </a:r>
            <a:r>
              <a:rPr lang="en-US" baseline="0" dirty="0" smtClean="0"/>
              <a:t> and bound toxins accumulate in Oceans, where it is  eaten by and move up the MARINE food chain to your dinner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Another piece of the plastic problem the staggering amount of plastic waste being generated worldwide!</a:t>
            </a:r>
          </a:p>
          <a:p>
            <a:r>
              <a:rPr lang="en-US" baseline="0" dirty="0" smtClean="0"/>
              <a:t>In the last 65 years since production began, 8 billion tons of plastic have been produced worldwide</a:t>
            </a:r>
          </a:p>
          <a:p>
            <a:r>
              <a:rPr lang="en-US" baseline="0" dirty="0" smtClean="0"/>
              <a:t>6 billion tons  of  it became plastic waste!  </a:t>
            </a:r>
          </a:p>
          <a:p>
            <a:r>
              <a:rPr lang="en-US" baseline="0" dirty="0" smtClean="0"/>
              <a:t>Only 9% was recycled</a:t>
            </a:r>
          </a:p>
          <a:p>
            <a:r>
              <a:rPr lang="en-US" baseline="0" dirty="0" smtClean="0"/>
              <a:t>12% incinerated,   another huge problem as it releases toxins such as Hg PCBs    </a:t>
            </a:r>
          </a:p>
          <a:p>
            <a:endParaRPr lang="en-US" baseline="0" dirty="0" smtClean="0"/>
          </a:p>
          <a:p>
            <a:r>
              <a:rPr lang="en-US" dirty="0" smtClean="0"/>
              <a:t>That</a:t>
            </a:r>
            <a:r>
              <a:rPr lang="en-US" baseline="0" dirty="0" smtClean="0"/>
              <a:t> means most plastic waste, 5 billion tons  was sent to landfills, or as we know ended up as litter</a:t>
            </a:r>
          </a:p>
          <a:p>
            <a:r>
              <a:rPr lang="en-US" baseline="0" dirty="0" smtClean="0"/>
              <a:t>It this seems like a big number it is,  25 tons per square mile earth, and it’s permanent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the situation now is actually worse: plastic use has skyrocketed over the last couple of decades, </a:t>
            </a:r>
          </a:p>
          <a:p>
            <a:r>
              <a:rPr lang="en-US" baseline="0" dirty="0" smtClean="0"/>
              <a:t>And the U.S. generates a lot more plastic waste than most countries</a:t>
            </a:r>
          </a:p>
          <a:p>
            <a:r>
              <a:rPr lang="en-US" baseline="0" dirty="0" smtClean="0"/>
              <a:t>These are estimates from our DPW and MA DEP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(town reported trash and recycling tons "disposed or recycled" in 2018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Facility waste characterization report from Covanta for trash disposal indicates that trash is 13% plastic by weight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Facility/commodity report from Waste Management Avon for recyclables indicates 5-10% of single stream recyclables by weight is comprised of plastics.)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6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2018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baseline="0" dirty="0" smtClean="0"/>
              <a:t>problem</a:t>
            </a:r>
            <a:r>
              <a:rPr lang="en-US" dirty="0" smtClean="0"/>
              <a:t> gets worse.</a:t>
            </a:r>
          </a:p>
          <a:p>
            <a:endParaRPr lang="en-US" dirty="0" smtClean="0"/>
          </a:p>
          <a:p>
            <a:r>
              <a:rPr lang="en-US" dirty="0" smtClean="0"/>
              <a:t>China stops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after recycling it for decades</a:t>
            </a:r>
            <a:r>
              <a:rPr lang="en-US" dirty="0" smtClean="0"/>
              <a:t>     READ slide  Don’t have sufficient capacity</a:t>
            </a:r>
            <a:r>
              <a:rPr lang="en-US" baseline="0" dirty="0" smtClean="0"/>
              <a:t> to recycle all of our plastic.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</a:t>
            </a:r>
            <a:r>
              <a:rPr lang="en-US" baseline="0" dirty="0" smtClean="0"/>
              <a:t> troubles with recycling have renewed calls for limiting plastic  waste at its source, resulting in an marked increase in plastic bag bans.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Why reduce single-use </a:t>
            </a:r>
            <a:r>
              <a:rPr lang="en-US" sz="1800" baseline="0" dirty="0" smtClean="0"/>
              <a:t>plastic bags specifically?</a:t>
            </a:r>
          </a:p>
          <a:p>
            <a:endParaRPr lang="en-US" sz="1800" baseline="0" dirty="0" smtClean="0"/>
          </a:p>
          <a:p>
            <a:r>
              <a:rPr lang="en-US" sz="1800" dirty="0" smtClean="0"/>
              <a:t>First</a:t>
            </a:r>
            <a:r>
              <a:rPr lang="en-US" sz="1800" baseline="0" dirty="0" smtClean="0"/>
              <a:t> </a:t>
            </a:r>
            <a:r>
              <a:rPr lang="en-US" sz="1800" dirty="0" smtClean="0"/>
              <a:t>there</a:t>
            </a:r>
            <a:r>
              <a:rPr lang="en-US" sz="1800" baseline="0" dirty="0" smtClean="0"/>
              <a:t> is the highly visible problem</a:t>
            </a:r>
            <a:r>
              <a:rPr lang="en-US" sz="1800" dirty="0" smtClean="0"/>
              <a:t>:   Litter   Because bags are lightweight they a</a:t>
            </a:r>
            <a:r>
              <a:rPr lang="en-US" sz="1800" dirty="0" smtClean="0">
                <a:solidFill>
                  <a:srgbClr val="000000"/>
                </a:solidFill>
              </a:rPr>
              <a:t>re easily blown by wind</a:t>
            </a:r>
            <a:r>
              <a:rPr lang="en-US" sz="1800" baseline="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Into woods</a:t>
            </a:r>
            <a:r>
              <a:rPr lang="en-US" sz="1200" baseline="0" dirty="0" smtClean="0">
                <a:solidFill>
                  <a:srgbClr val="000000"/>
                </a:solidFill>
              </a:rPr>
              <a:t> and</a:t>
            </a:r>
            <a:r>
              <a:rPr lang="en-US" sz="1200" dirty="0" smtClean="0">
                <a:solidFill>
                  <a:srgbClr val="000000"/>
                </a:solidFill>
              </a:rPr>
              <a:t> waterways</a:t>
            </a:r>
            <a:r>
              <a:rPr lang="en-US" sz="1200" baseline="0" dirty="0" smtClean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solidFill>
                  <a:srgbClr val="000000"/>
                </a:solidFill>
              </a:rPr>
              <a:t>and they end up cloggin</a:t>
            </a:r>
            <a:r>
              <a:rPr lang="en-US" sz="1200" baseline="0" dirty="0" smtClean="0">
                <a:solidFill>
                  <a:srgbClr val="000000"/>
                </a:solidFill>
              </a:rPr>
              <a:t>g </a:t>
            </a:r>
            <a:r>
              <a:rPr lang="en-US" sz="1200" dirty="0" smtClean="0">
                <a:solidFill>
                  <a:srgbClr val="000000"/>
                </a:solidFill>
              </a:rPr>
              <a:t>storm drains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BA14-88D6-9F49-827B-2DAD0F574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9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71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2B76-9947-CD40-A439-9CCA0D3551EF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C9DB-D01C-9F47-B3C2-35522F55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40" y="-35283"/>
            <a:ext cx="4589263" cy="69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83"/>
          <p:cNvSpPr txBox="1">
            <a:spLocks/>
          </p:cNvSpPr>
          <p:nvPr/>
        </p:nvSpPr>
        <p:spPr>
          <a:xfrm>
            <a:off x="4571623" y="3986901"/>
            <a:ext cx="4572377" cy="2888739"/>
          </a:xfrm>
          <a:prstGeom prst="rect">
            <a:avLst/>
          </a:prstGeom>
          <a:solidFill>
            <a:schemeClr val="accent1">
              <a:lumMod val="50000"/>
              <a:alpha val="65380"/>
            </a:schemeClr>
          </a:solidFill>
        </p:spPr>
        <p:txBody>
          <a:bodyPr vert="horz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20"/>
              </a:lnSpc>
              <a:spcBef>
                <a:spcPts val="0"/>
              </a:spcBef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BYOB</a:t>
            </a:r>
          </a:p>
          <a:p>
            <a:pPr>
              <a:lnSpc>
                <a:spcPts val="4320"/>
              </a:lnSpc>
              <a:spcBef>
                <a:spcPts val="0"/>
              </a:spcBef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Bring Your Own Bag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Shape 283"/>
          <p:cNvSpPr txBox="1">
            <a:spLocks noGrp="1"/>
          </p:cNvSpPr>
          <p:nvPr>
            <p:ph type="title"/>
          </p:nvPr>
        </p:nvSpPr>
        <p:spPr>
          <a:xfrm>
            <a:off x="4571623" y="-35282"/>
            <a:ext cx="4572377" cy="4022184"/>
          </a:xfrm>
          <a:prstGeom prst="rect">
            <a:avLst/>
          </a:prstGeom>
          <a:solidFill>
            <a:srgbClr val="000000">
              <a:alpha val="6538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" sz="4000" b="1" dirty="0" smtClean="0">
                <a:solidFill>
                  <a:srgbClr val="FFFFFF"/>
                </a:solidFill>
              </a:rPr>
              <a:t>VOTE </a:t>
            </a:r>
            <a:r>
              <a:rPr lang="en" sz="5400" b="1" i="1" dirty="0" smtClean="0">
                <a:solidFill>
                  <a:srgbClr val="FFFFFF"/>
                </a:solidFill>
              </a:rPr>
              <a:t>YES</a:t>
            </a:r>
            <a:r>
              <a:rPr lang="en-US" sz="5400" b="1" i="1" dirty="0" smtClean="0">
                <a:solidFill>
                  <a:srgbClr val="FFFFFF"/>
                </a:solidFill>
              </a:rPr>
              <a:t>!</a:t>
            </a:r>
            <a:r>
              <a:rPr lang="en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" sz="4000" b="1" dirty="0" smtClean="0">
                <a:solidFill>
                  <a:srgbClr val="FFFFFF"/>
                </a:solidFill>
              </a:rPr>
              <a:t>ARTICLE </a:t>
            </a:r>
            <a:r>
              <a:rPr lang="en-US" sz="4000" b="1" dirty="0" smtClean="0">
                <a:solidFill>
                  <a:srgbClr val="FFFFFF"/>
                </a:solidFill>
              </a:rPr>
              <a:t>23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Sustainable Sharon Coalition 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&amp; Plastic Free Sharon</a:t>
            </a:r>
            <a:endParaRPr lang="en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37833"/>
            <a:ext cx="6536124" cy="2702863"/>
          </a:xfrm>
          <a:prstGeom prst="rect">
            <a:avLst/>
          </a:prstGeom>
        </p:spPr>
      </p:pic>
      <p:pic>
        <p:nvPicPr>
          <p:cNvPr id="15" name="Picture 14" descr="640x360_pup_plastic_bag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615" y="3740697"/>
            <a:ext cx="6292025" cy="3134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0" y="2311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http://worldtruth.tv/wp-content/uploads/2013/03/wsci_03_img042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5541" y="1037834"/>
            <a:ext cx="3216100" cy="270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" y="-17641"/>
            <a:ext cx="9144000" cy="1077218"/>
          </a:xfrm>
          <a:prstGeom prst="rect">
            <a:avLst/>
          </a:prstGeom>
          <a:solidFill>
            <a:srgbClr val="110A5A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Plastic bags kill 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nimals </a:t>
            </a:r>
            <a:r>
              <a:rPr lang="en-US" sz="3200" dirty="0">
                <a:solidFill>
                  <a:srgbClr val="FFFFFF"/>
                </a:solidFill>
              </a:rPr>
              <a:t>by suffocation, choking, intestinal </a:t>
            </a:r>
            <a:r>
              <a:rPr lang="en-US" sz="3200" dirty="0" smtClean="0">
                <a:solidFill>
                  <a:srgbClr val="FFFFFF"/>
                </a:solidFill>
              </a:rPr>
              <a:t>blockage, or </a:t>
            </a:r>
            <a:r>
              <a:rPr lang="en-US" sz="3200" dirty="0">
                <a:solidFill>
                  <a:srgbClr val="FFFFFF"/>
                </a:solidFill>
              </a:rPr>
              <a:t>entanglement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bag over stork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18"/>
          <a:stretch/>
        </p:blipFill>
        <p:spPr>
          <a:xfrm>
            <a:off x="-1" y="2680732"/>
            <a:ext cx="3314261" cy="42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3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1117740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478" y="1275825"/>
            <a:ext cx="3138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Average Use: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12 minutes</a:t>
            </a: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687" y="1300334"/>
            <a:ext cx="3098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6</a:t>
            </a:r>
            <a:r>
              <a:rPr lang="en-US" sz="4000" dirty="0" smtClean="0">
                <a:solidFill>
                  <a:srgbClr val="000000"/>
                </a:solidFill>
              </a:rPr>
              <a:t> million/</a:t>
            </a:r>
            <a:r>
              <a:rPr lang="en-US" sz="4000" dirty="0" err="1" smtClean="0">
                <a:solidFill>
                  <a:srgbClr val="000000"/>
                </a:solidFill>
              </a:rPr>
              <a:t>yr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in Sharon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" name="Picture 9" descr="IMG_2133sma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6793"/>
            <a:ext cx="9150951" cy="257677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35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Too Many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Used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riefly &amp; Discarded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3033" y="1268206"/>
            <a:ext cx="32503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5 trillion</a:t>
            </a:r>
          </a:p>
          <a:p>
            <a:pPr algn="ctr"/>
            <a:r>
              <a:rPr lang="en-US" sz="2800" dirty="0"/>
              <a:t>Worldwide </a:t>
            </a:r>
            <a:r>
              <a:rPr lang="en-US" sz="2800" dirty="0" smtClean="0"/>
              <a:t>2019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805" y="3431274"/>
            <a:ext cx="444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Best alternative:    </a:t>
            </a:r>
            <a:r>
              <a:rPr lang="en-US" sz="4000" dirty="0" smtClean="0"/>
              <a:t>BYOB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7820" y="2660820"/>
            <a:ext cx="543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Low-recycling rate: 1% - 5%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27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8799" y="363574"/>
            <a:ext cx="4626429" cy="523220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Shape 119" descr="workers in clogged machinerie.jpg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468"/>
            <a:ext cx="9278503" cy="695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31814"/>
            <a:ext cx="4815649" cy="2431435"/>
          </a:xfrm>
          <a:prstGeom prst="rect">
            <a:avLst/>
          </a:prstGeom>
          <a:solidFill>
            <a:srgbClr val="110A5A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</a:t>
            </a:r>
            <a:r>
              <a:rPr lang="en-US" sz="4000" dirty="0">
                <a:solidFill>
                  <a:schemeClr val="bg1"/>
                </a:solidFill>
              </a:rPr>
              <a:t> c</a:t>
            </a:r>
            <a:r>
              <a:rPr lang="en-US" sz="4000" dirty="0" smtClean="0">
                <a:solidFill>
                  <a:schemeClr val="bg1"/>
                </a:solidFill>
              </a:rPr>
              <a:t>urbside recycling</a:t>
            </a:r>
            <a:endParaRPr lang="en-US" sz="40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Clog the sorting mechanism of machinery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Decrease efficiency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Contaminate products</a:t>
            </a:r>
          </a:p>
        </p:txBody>
      </p:sp>
    </p:spTree>
    <p:extLst>
      <p:ext uri="{BB962C8B-B14F-4D97-AF65-F5344CB8AC3E}">
        <p14:creationId xmlns:p14="http://schemas.microsoft.com/office/powerpoint/2010/main" val="6659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82" descr="Swan-swallowing-plastic-bag-Liquid-Productions-LLC-Marine-Photobank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360"/>
            <a:ext cx="9410342" cy="70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83"/>
          <p:cNvSpPr txBox="1">
            <a:spLocks noGrp="1"/>
          </p:cNvSpPr>
          <p:nvPr>
            <p:ph type="title"/>
          </p:nvPr>
        </p:nvSpPr>
        <p:spPr>
          <a:xfrm>
            <a:off x="0" y="4617851"/>
            <a:ext cx="9410342" cy="2310713"/>
          </a:xfrm>
          <a:prstGeom prst="rect">
            <a:avLst/>
          </a:prstGeom>
          <a:solidFill>
            <a:srgbClr val="110A5A">
              <a:alpha val="6538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Help Keep Sharon &amp; Our Planet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B</a:t>
            </a:r>
            <a:r>
              <a:rPr lang="en" sz="4000" dirty="0" smtClean="0">
                <a:solidFill>
                  <a:srgbClr val="FFFFFF"/>
                </a:solidFill>
              </a:rPr>
              <a:t>eautiful</a:t>
            </a:r>
            <a:r>
              <a:rPr lang="en-US" sz="4000" dirty="0" smtClean="0">
                <a:solidFill>
                  <a:srgbClr val="FFFFFF"/>
                </a:solidFill>
              </a:rPr>
              <a:t> &amp; Healthy</a:t>
            </a:r>
            <a:endParaRPr sz="4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rgbClr val="FFFFFF"/>
                </a:solidFill>
              </a:rPr>
              <a:t>VOTE </a:t>
            </a:r>
            <a:r>
              <a:rPr lang="en" sz="5400" b="1" dirty="0">
                <a:solidFill>
                  <a:srgbClr val="FFFFFF"/>
                </a:solidFill>
              </a:rPr>
              <a:t>YES</a:t>
            </a:r>
            <a:r>
              <a:rPr lang="en" sz="4000" b="1" dirty="0">
                <a:solidFill>
                  <a:srgbClr val="FFFFFF"/>
                </a:solidFill>
              </a:rPr>
              <a:t> </a:t>
            </a:r>
            <a:r>
              <a:rPr lang="en" sz="4000" dirty="0">
                <a:solidFill>
                  <a:srgbClr val="FFFFFF"/>
                </a:solidFill>
              </a:rPr>
              <a:t>FOR ARTICLE </a:t>
            </a:r>
            <a:r>
              <a:rPr lang="en-US" sz="4000" dirty="0" smtClean="0">
                <a:solidFill>
                  <a:srgbClr val="FFFFFF"/>
                </a:solidFill>
              </a:rPr>
              <a:t>23</a:t>
            </a:r>
            <a:endParaRPr lang="en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7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1539534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Sharon Plastic Bag Reduction Bylaw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68" y="1794943"/>
            <a:ext cx="6297388" cy="134156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smtClean="0"/>
              <a:t>NO </a:t>
            </a:r>
            <a:r>
              <a:rPr lang="en-US" b="1" dirty="0"/>
              <a:t>thin-film plastic checkout bags at retail stores </a:t>
            </a:r>
            <a:r>
              <a:rPr lang="en-US" b="1" dirty="0" smtClean="0"/>
              <a:t>in Sharon</a:t>
            </a:r>
            <a:endParaRPr lang="en-US" b="1" dirty="0"/>
          </a:p>
        </p:txBody>
      </p:sp>
      <p:pic>
        <p:nvPicPr>
          <p:cNvPr id="4" name="Picture 3" descr="kisspng-plastic-bag-plastic-recycling-transparent-acrylic-5ad9a33a1edd53.8728926115242125381264 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60" y="1640682"/>
            <a:ext cx="3442627" cy="3442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2294" y="3066780"/>
            <a:ext cx="4457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Earliest start date: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November 6, 2019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1 year for small retailers</a:t>
            </a:r>
            <a:endParaRPr lang="en-US" sz="2800" dirty="0"/>
          </a:p>
        </p:txBody>
      </p:sp>
      <p:sp>
        <p:nvSpPr>
          <p:cNvPr id="8" name="&quot;No&quot; Symbol 7"/>
          <p:cNvSpPr/>
          <p:nvPr/>
        </p:nvSpPr>
        <p:spPr>
          <a:xfrm>
            <a:off x="728759" y="2357595"/>
            <a:ext cx="1740805" cy="1806915"/>
          </a:xfrm>
          <a:prstGeom prst="noSmoking">
            <a:avLst>
              <a:gd name="adj" fmla="val 6582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5219" y="4765767"/>
            <a:ext cx="4568690" cy="482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i="1" dirty="0" smtClean="0"/>
              <a:t>Across MA:</a:t>
            </a:r>
          </a:p>
          <a:p>
            <a:r>
              <a:rPr lang="en-US" sz="2800" dirty="0" smtClean="0"/>
              <a:t>101 </a:t>
            </a:r>
            <a:r>
              <a:rPr lang="en-US" sz="2800" dirty="0"/>
              <a:t>c</a:t>
            </a:r>
            <a:r>
              <a:rPr lang="en-US" sz="2800" dirty="0" smtClean="0"/>
              <a:t>ities &amp; towns have approved similar Bag Laws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9445" y="4765767"/>
            <a:ext cx="31857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Statewide Act: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under consideration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dry cleaning 3.jpg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623" y="894698"/>
            <a:ext cx="2016746" cy="326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6" y="1290868"/>
            <a:ext cx="2258350" cy="301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produce bags 1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093" y="4107950"/>
            <a:ext cx="2324436" cy="27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1323086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Shape 142" descr="bulk food bags.jpg"/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728" y="4161883"/>
            <a:ext cx="2401700" cy="26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77133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4800" dirty="0">
                <a:solidFill>
                  <a:srgbClr val="FFFFFF"/>
                </a:solidFill>
              </a:rPr>
              <a:t>Bags that will </a:t>
            </a:r>
            <a:r>
              <a:rPr lang="en" sz="4800" dirty="0" smtClean="0">
                <a:solidFill>
                  <a:srgbClr val="FFFFFF"/>
                </a:solidFill>
              </a:rPr>
              <a:t>still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" sz="4800" dirty="0" smtClean="0">
                <a:solidFill>
                  <a:srgbClr val="FFFFFF"/>
                </a:solidFill>
              </a:rPr>
              <a:t>be </a:t>
            </a:r>
            <a:r>
              <a:rPr lang="en" sz="4800" dirty="0">
                <a:solidFill>
                  <a:srgbClr val="FFFFFF"/>
                </a:solidFill>
              </a:rPr>
              <a:t>available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33d00a41-4e4f-4179-bb81-30a82281eaef_1.50e6b52f04f66fb1256373d19342573a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710" y="1657674"/>
            <a:ext cx="3108990" cy="162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19" y="4126601"/>
            <a:ext cx="2950868" cy="26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cf3f96e-8bef-404a-860b-e9e65b750c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64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06072"/>
            <a:ext cx="9144001" cy="2041964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"/>
              </a:lnSpc>
            </a:pP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Plastic does not biodegrade:</a:t>
            </a:r>
          </a:p>
          <a:p>
            <a:pPr algn="ctr"/>
            <a:r>
              <a:rPr lang="en-US" sz="4800" i="1" dirty="0" smtClean="0">
                <a:solidFill>
                  <a:schemeClr val="bg1"/>
                </a:solidFill>
              </a:rPr>
              <a:t>It accumulates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NOAA Image: Great Pacific Garbage Patch</a:t>
            </a:r>
          </a:p>
        </p:txBody>
      </p:sp>
    </p:spTree>
    <p:extLst>
      <p:ext uri="{BB962C8B-B14F-4D97-AF65-F5344CB8AC3E}">
        <p14:creationId xmlns:p14="http://schemas.microsoft.com/office/powerpoint/2010/main" val="27606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0560" y="1"/>
            <a:ext cx="9229502" cy="1361040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60" y="1"/>
            <a:ext cx="921456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Microscopic</a:t>
            </a:r>
            <a:r>
              <a:rPr lang="en-US" sz="4000" b="1" dirty="0" smtClean="0">
                <a:solidFill>
                  <a:schemeClr val="bg1"/>
                </a:solidFill>
              </a:rPr>
              <a:t> plastic pollution</a:t>
            </a:r>
            <a:r>
              <a:rPr lang="en-US" sz="4000" i="1" dirty="0" smtClean="0">
                <a:solidFill>
                  <a:schemeClr val="bg1"/>
                </a:solidFill>
              </a:rPr>
              <a:t>:</a:t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Health concerns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0560" y="1494694"/>
            <a:ext cx="3351550" cy="363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Break down into </a:t>
            </a:r>
            <a:r>
              <a:rPr lang="en-US" sz="3800" dirty="0" smtClean="0"/>
              <a:t>“</a:t>
            </a:r>
            <a:r>
              <a:rPr lang="en-US" sz="3800" dirty="0" err="1" smtClean="0"/>
              <a:t>microplastics</a:t>
            </a:r>
            <a:r>
              <a:rPr lang="en-US" sz="3800" dirty="0" smtClean="0"/>
              <a:t>” </a:t>
            </a:r>
            <a:r>
              <a:rPr lang="en-US" sz="2800" dirty="0" smtClean="0"/>
              <a:t>that bind</a:t>
            </a:r>
            <a:r>
              <a:rPr lang="en-US" sz="4000" dirty="0" smtClean="0"/>
              <a:t> </a:t>
            </a:r>
            <a:r>
              <a:rPr lang="en-US" sz="4000" dirty="0"/>
              <a:t>toxins-</a:t>
            </a:r>
          </a:p>
          <a:p>
            <a:pPr marL="0" indent="0" algn="ctr">
              <a:buNone/>
            </a:pPr>
            <a:r>
              <a:rPr lang="en-US" sz="2800" dirty="0"/>
              <a:t>(DDT, PCBs,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marL="0" indent="0" algn="ctr">
              <a:buNone/>
            </a:pPr>
            <a:endParaRPr lang="en-US" sz="3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57760" y="1479725"/>
            <a:ext cx="4813331" cy="219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800" dirty="0" smtClean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990" y="3086975"/>
            <a:ext cx="2734161" cy="1468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38" y="6193013"/>
            <a:ext cx="923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Alimi</a:t>
            </a:r>
            <a:r>
              <a:rPr lang="en-US" dirty="0" smtClean="0">
                <a:solidFill>
                  <a:srgbClr val="000000"/>
                </a:solidFill>
              </a:rPr>
              <a:t> et </a:t>
            </a:r>
            <a:r>
              <a:rPr lang="en-US" dirty="0">
                <a:solidFill>
                  <a:srgbClr val="000000"/>
                </a:solidFill>
              </a:rPr>
              <a:t>al. </a:t>
            </a:r>
            <a:r>
              <a:rPr lang="en-US" dirty="0" err="1">
                <a:solidFill>
                  <a:srgbClr val="000000"/>
                </a:solidFill>
              </a:rPr>
              <a:t>Microplastics</a:t>
            </a:r>
            <a:r>
              <a:rPr lang="en-US" dirty="0">
                <a:solidFill>
                  <a:srgbClr val="000000"/>
                </a:solidFill>
              </a:rPr>
              <a:t> &amp;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Nanoplastics</a:t>
            </a:r>
            <a:r>
              <a:rPr lang="en-US" dirty="0">
                <a:solidFill>
                  <a:srgbClr val="000000"/>
                </a:solidFill>
              </a:rPr>
              <a:t> in Aquatic Environments: Aggregation, Deposition, &amp;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Enhanced Contaminant </a:t>
            </a:r>
            <a:r>
              <a:rPr lang="en-US" dirty="0" smtClean="0">
                <a:solidFill>
                  <a:srgbClr val="000000"/>
                </a:solidFill>
              </a:rPr>
              <a:t>Transport. </a:t>
            </a:r>
            <a:r>
              <a:rPr lang="en-US" i="1" dirty="0" smtClean="0">
                <a:solidFill>
                  <a:srgbClr val="000000"/>
                </a:solidFill>
              </a:rPr>
              <a:t>Environ. Sci. Technol. </a:t>
            </a:r>
            <a:r>
              <a:rPr lang="en-US" i="1" dirty="0" err="1" smtClean="0">
                <a:solidFill>
                  <a:srgbClr val="000000"/>
                </a:solidFill>
              </a:rPr>
              <a:t>Lett</a:t>
            </a:r>
            <a:r>
              <a:rPr lang="en-US" i="1" dirty="0" smtClean="0">
                <a:solidFill>
                  <a:srgbClr val="000000"/>
                </a:solidFill>
              </a:rPr>
              <a:t>.  </a:t>
            </a:r>
            <a:r>
              <a:rPr lang="en-US" dirty="0" smtClean="0">
                <a:solidFill>
                  <a:srgbClr val="000000"/>
                </a:solidFill>
              </a:rPr>
              <a:t>52:1704, 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3206" y="4244635"/>
            <a:ext cx="31864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				       Food chain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78880" y="1563649"/>
            <a:ext cx="3351550" cy="1468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Toxic</a:t>
            </a:r>
            <a:r>
              <a:rPr lang="en-US" sz="2800" dirty="0" smtClean="0"/>
              <a:t> </a:t>
            </a:r>
            <a:r>
              <a:rPr lang="en-US" sz="4700" dirty="0" err="1" smtClean="0"/>
              <a:t>microplastics</a:t>
            </a:r>
            <a:endParaRPr lang="en-US" sz="4700" dirty="0" smtClean="0"/>
          </a:p>
          <a:p>
            <a:pPr marL="0" indent="0" algn="ctr">
              <a:buNone/>
            </a:pPr>
            <a:r>
              <a:rPr lang="en-US" sz="4000" dirty="0" smtClean="0"/>
              <a:t>accumulate in </a:t>
            </a:r>
            <a:r>
              <a:rPr lang="en-US" sz="5400" dirty="0" smtClean="0"/>
              <a:t>oceans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362" y="4520734"/>
            <a:ext cx="47693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Zooplankton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&amp; marine animals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eat</a:t>
            </a:r>
            <a:r>
              <a:rPr lang="en-US" sz="3800" dirty="0" smtClean="0">
                <a:solidFill>
                  <a:srgbClr val="000000"/>
                </a:solidFill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</a:rPr>
              <a:t>microplastics</a:t>
            </a:r>
            <a:endParaRPr lang="en-US" sz="3800" dirty="0"/>
          </a:p>
        </p:txBody>
      </p:sp>
      <p:sp>
        <p:nvSpPr>
          <p:cNvPr id="17" name="Right Arrow 16"/>
          <p:cNvSpPr/>
          <p:nvPr/>
        </p:nvSpPr>
        <p:spPr>
          <a:xfrm>
            <a:off x="3243424" y="5188601"/>
            <a:ext cx="584398" cy="2743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86706" y="2023505"/>
            <a:ext cx="1260036" cy="2743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680733" y="5131407"/>
            <a:ext cx="584398" cy="2743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55481" y="4244635"/>
            <a:ext cx="2202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				           </a:t>
            </a:r>
            <a:r>
              <a:rPr lang="en-US" sz="4000" b="1" i="1" dirty="0" smtClean="0">
                <a:solidFill>
                  <a:srgbClr val="000000"/>
                </a:solidFill>
              </a:rPr>
              <a:t>You!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8451" y="1991261"/>
            <a:ext cx="666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cs typeface="Arial"/>
              </a:rPr>
              <a:t>6.3 billion tons plastic waste</a:t>
            </a:r>
            <a:endParaRPr lang="en-US" sz="3600" b="1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238" y="6402148"/>
            <a:ext cx="93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Geyer et al. Production, use, and fate of all </a:t>
            </a:r>
            <a:r>
              <a:rPr lang="en-US" dirty="0" smtClean="0">
                <a:latin typeface="Arial"/>
                <a:cs typeface="Arial"/>
              </a:rPr>
              <a:t>plastics ever made. </a:t>
            </a:r>
            <a:r>
              <a:rPr lang="en-US" i="1" dirty="0" smtClean="0">
                <a:latin typeface="Arial"/>
                <a:cs typeface="Arial"/>
              </a:rPr>
              <a:t>Science Adv.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3: July 2017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1213" y="3521862"/>
            <a:ext cx="3780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12%  Incinerated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     toxic emissions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991261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852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Too much plastic!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8.3 billion </a:t>
            </a:r>
            <a:r>
              <a:rPr lang="en-US" sz="3800" dirty="0">
                <a:solidFill>
                  <a:schemeClr val="bg1"/>
                </a:solidFill>
              </a:rPr>
              <a:t>m</a:t>
            </a:r>
            <a:r>
              <a:rPr lang="en-US" sz="3800" dirty="0" smtClean="0">
                <a:solidFill>
                  <a:schemeClr val="bg1"/>
                </a:solidFill>
              </a:rPr>
              <a:t>etric tons produced worldwide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(1950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2015)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256602" y="1580430"/>
            <a:ext cx="493027" cy="44376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99903"/>
              </p:ext>
            </p:extLst>
          </p:nvPr>
        </p:nvGraphicFramePr>
        <p:xfrm>
          <a:off x="-511557" y="3295889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3514" y="2772669"/>
            <a:ext cx="199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9% Recycled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80863" y="3863414"/>
            <a:ext cx="829068" cy="141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45828" y="3295889"/>
            <a:ext cx="127686" cy="225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2134" y="4871229"/>
            <a:ext cx="80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79%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36304" y="5056643"/>
            <a:ext cx="828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1214" y="4738748"/>
            <a:ext cx="4463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billion tons for disposal</a:t>
            </a:r>
          </a:p>
          <a:p>
            <a:r>
              <a:rPr lang="en-US" sz="3200" dirty="0" smtClean="0"/>
              <a:t>                  landfills </a:t>
            </a:r>
            <a:r>
              <a:rPr lang="en-US" sz="3200" dirty="0"/>
              <a:t>&amp; </a:t>
            </a:r>
            <a:r>
              <a:rPr lang="en-US" sz="3200" dirty="0" smtClean="0"/>
              <a:t>litter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5428149" y="4138949"/>
            <a:ext cx="521404" cy="262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41771" y="5421170"/>
            <a:ext cx="521404" cy="262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0653" y="5815966"/>
            <a:ext cx="352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(25 tons/</a:t>
            </a:r>
            <a:r>
              <a:rPr lang="en-US" sz="2800" dirty="0" err="1" smtClean="0"/>
              <a:t>sq</a:t>
            </a:r>
            <a:r>
              <a:rPr lang="en-US" sz="2800" dirty="0" smtClean="0"/>
              <a:t> mile Earth)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501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_720_4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059" y="5389"/>
            <a:ext cx="9183059" cy="6887295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110A5A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Too much plastic for planet Earth!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85190"/>
              </p:ext>
            </p:extLst>
          </p:nvPr>
        </p:nvGraphicFramePr>
        <p:xfrm>
          <a:off x="349020" y="2596106"/>
          <a:ext cx="2712744" cy="15036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3105"/>
                <a:gridCol w="1689639"/>
              </a:tblGrid>
              <a:tr h="9854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Pounds/person</a:t>
                      </a:r>
                    </a:p>
                  </a:txBody>
                  <a:tcPr/>
                </a:tc>
              </a:tr>
              <a:tr h="51774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77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/>
          </p:cNvSpPr>
          <p:nvPr/>
        </p:nvSpPr>
        <p:spPr>
          <a:xfrm>
            <a:off x="-3780" y="1641999"/>
            <a:ext cx="3708123" cy="954107"/>
          </a:xfrm>
          <a:prstGeom prst="rect">
            <a:avLst/>
          </a:prstGeom>
          <a:solidFill>
            <a:srgbClr val="110A5A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2018 Sharon curbside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</a:t>
            </a:r>
            <a:r>
              <a:rPr lang="en-US" sz="2800" b="1" dirty="0" smtClean="0">
                <a:solidFill>
                  <a:schemeClr val="bg1"/>
                </a:solidFill>
              </a:rPr>
              <a:t>lastic </a:t>
            </a:r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isposal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180" y="5702908"/>
            <a:ext cx="6120411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from Sharon Dept. of Public Works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&amp; </a:t>
            </a:r>
            <a:r>
              <a:rPr lang="en-US" sz="2800" dirty="0">
                <a:solidFill>
                  <a:schemeClr val="bg1"/>
                </a:solidFill>
              </a:rPr>
              <a:t>MA Dept. of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20140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laysia_gettyimages-166034720.adapt.1190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03631"/>
            <a:ext cx="9227163" cy="5872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6461" y="1605050"/>
            <a:ext cx="6226829" cy="1886796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056554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230"/>
            <a:ext cx="9278503" cy="7388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2018: </a:t>
            </a:r>
            <a:r>
              <a:rPr lang="en-US" sz="4000" dirty="0" smtClean="0">
                <a:solidFill>
                  <a:schemeClr val="bg1"/>
                </a:solidFill>
              </a:rPr>
              <a:t>China stops </a:t>
            </a:r>
            <a:r>
              <a:rPr lang="en-US" sz="4000" dirty="0">
                <a:solidFill>
                  <a:schemeClr val="bg1"/>
                </a:solidFill>
              </a:rPr>
              <a:t>accepting </a:t>
            </a:r>
            <a:r>
              <a:rPr lang="en-US" sz="4000" dirty="0" smtClean="0">
                <a:solidFill>
                  <a:schemeClr val="bg1"/>
                </a:solidFill>
              </a:rPr>
              <a:t>U.S. plastic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0" y="1710896"/>
            <a:ext cx="6226829" cy="1799698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hip it </a:t>
            </a:r>
            <a:r>
              <a:rPr lang="en-US" dirty="0">
                <a:solidFill>
                  <a:srgbClr val="FFFFFF"/>
                </a:solidFill>
              </a:rPr>
              <a:t>to other Asian </a:t>
            </a:r>
            <a:r>
              <a:rPr lang="en-US" dirty="0" smtClean="0">
                <a:solidFill>
                  <a:srgbClr val="FFFFFF"/>
                </a:solidFill>
              </a:rPr>
              <a:t>countries:</a:t>
            </a:r>
          </a:p>
          <a:p>
            <a:pPr marL="0" lvl="0" indent="0" algn="ctr">
              <a:buNone/>
            </a:pPr>
            <a:r>
              <a:rPr lang="en-US" sz="3000" b="1" u="sng" dirty="0" smtClean="0">
                <a:solidFill>
                  <a:srgbClr val="FFFFFF"/>
                </a:solidFill>
              </a:rPr>
              <a:t>no </a:t>
            </a:r>
            <a:r>
              <a:rPr lang="en-US" sz="3000" b="1" u="sng" dirty="0">
                <a:solidFill>
                  <a:srgbClr val="FFFFFF"/>
                </a:solidFill>
              </a:rPr>
              <a:t>accountability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as to its fate </a:t>
            </a:r>
          </a:p>
          <a:p>
            <a:pPr marL="0" lvl="0" indent="0" algn="ctr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(</a:t>
            </a:r>
            <a:r>
              <a:rPr lang="en-US" sz="3000" dirty="0">
                <a:solidFill>
                  <a:srgbClr val="FFFFFF"/>
                </a:solidFill>
              </a:rPr>
              <a:t>recycled, </a:t>
            </a:r>
            <a:r>
              <a:rPr lang="en-US" sz="3000" dirty="0" smtClean="0">
                <a:solidFill>
                  <a:srgbClr val="FFFFFF"/>
                </a:solidFill>
              </a:rPr>
              <a:t>landfill/dump, </a:t>
            </a:r>
            <a:r>
              <a:rPr lang="en-US" sz="3000" dirty="0">
                <a:solidFill>
                  <a:srgbClr val="FFFFFF"/>
                </a:solidFill>
              </a:rPr>
              <a:t>incinerated?</a:t>
            </a:r>
            <a:r>
              <a:rPr lang="en-US" sz="3000" dirty="0" smtClean="0">
                <a:solidFill>
                  <a:srgbClr val="FFFFFF"/>
                </a:solidFill>
              </a:rPr>
              <a:t>)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186" y="1003632"/>
            <a:ext cx="7038257" cy="672818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FFFFFF"/>
                </a:solidFill>
              </a:rPr>
              <a:t>U.S.  lacks </a:t>
            </a:r>
            <a:r>
              <a:rPr lang="en-US" sz="3200" dirty="0">
                <a:solidFill>
                  <a:srgbClr val="FFFFFF"/>
                </a:solidFill>
              </a:rPr>
              <a:t>capacity to recycle our plastic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9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15sma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152" y="1389241"/>
            <a:ext cx="6482908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1389240"/>
          </a:xfrm>
          <a:prstGeom prst="rect">
            <a:avLst/>
          </a:prstGeom>
          <a:solidFill>
            <a:srgbClr val="110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307" y="243107"/>
            <a:ext cx="6863292" cy="168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Why reduce plastic bag use?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Shape 62" descr="Edgell Road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9241"/>
            <a:ext cx="3459939" cy="292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yui_3_10_0_1_1466689266803_1135" descr="b&gt;Bags&lt;/b&gt; | &lt;b&gt;Plastic&lt;/b&gt; Grocery &lt;b&gt;Bags&lt;/b&gt; &lt;b&gt;Litter&lt;/b&gt; | aecfashion.com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041" b="-35041"/>
          <a:stretch/>
        </p:blipFill>
        <p:spPr bwMode="auto">
          <a:xfrm>
            <a:off x="0" y="3326093"/>
            <a:ext cx="345993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65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11318</TotalTime>
  <Words>1003</Words>
  <Application>Microsoft Macintosh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VOTE YES!  ARTICLE 23  Sustainable Sharon Coalition  &amp; Plastic Free Sharon</vt:lpstr>
      <vt:lpstr>Sharon Plastic Bag Reduction Bylaw </vt:lpstr>
      <vt:lpstr>Bags that will still be available </vt:lpstr>
      <vt:lpstr>PowerPoint Presentation</vt:lpstr>
      <vt:lpstr>Microscopic plastic pollution:  Health concerns</vt:lpstr>
      <vt:lpstr>PowerPoint Presentation</vt:lpstr>
      <vt:lpstr>PowerPoint Presentation</vt:lpstr>
      <vt:lpstr>2018: China stops accepting U.S. plastic</vt:lpstr>
      <vt:lpstr>PowerPoint Presentation</vt:lpstr>
      <vt:lpstr>PowerPoint Presentation</vt:lpstr>
      <vt:lpstr>Too Many – Used Briefly &amp; Discarded  </vt:lpstr>
      <vt:lpstr>PowerPoint Presentation</vt:lpstr>
      <vt:lpstr>Help Keep Sharon &amp; Our Planet  Beautiful &amp; Healthy VOTE YES FOR ARTICLE 23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Beasley</dc:creator>
  <cp:lastModifiedBy>Debbie Beasley</cp:lastModifiedBy>
  <cp:revision>246</cp:revision>
  <cp:lastPrinted>2019-04-27T17:30:57Z</cp:lastPrinted>
  <dcterms:created xsi:type="dcterms:W3CDTF">2019-03-02T01:07:45Z</dcterms:created>
  <dcterms:modified xsi:type="dcterms:W3CDTF">2019-07-01T23:49:20Z</dcterms:modified>
</cp:coreProperties>
</file>